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Inter" panose="02000503000000020004" pitchFamily="2" charset="0"/>
      <p:regular r:id="rId25"/>
      <p:bold r:id="rId26"/>
    </p:embeddedFont>
    <p:embeddedFont>
      <p:font typeface="Lato Light" panose="020F0302020204030204" pitchFamily="34" charset="0"/>
      <p:regular r:id="rId27"/>
      <p:bold r:id="rId28"/>
      <p:italic r:id="rId29"/>
      <p:boldItalic r:id="rId30"/>
    </p:embeddedFont>
    <p:embeddedFont>
      <p:font typeface="League Spartan" pitchFamily="2" charset="77"/>
      <p:regular r:id="rId31"/>
      <p:bold r:id="rId32"/>
    </p:embeddedFont>
    <p:embeddedFont>
      <p:font typeface="League Spartan Medium" pitchFamily="2" charset="77"/>
      <p:regular r:id="rId33"/>
      <p:bold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Open Sans Medium" pitchFamily="2" charset="0"/>
      <p:regular r:id="rId39"/>
      <p:bold r:id="rId40"/>
      <p:italic r:id="rId41"/>
      <p:boldItalic r:id="rId42"/>
    </p:embeddedFont>
    <p:embeddedFont>
      <p:font typeface="Poppins" pitchFamily="2" charset="77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2"/>
    <p:restoredTop sz="94719"/>
  </p:normalViewPr>
  <p:slideViewPr>
    <p:cSldViewPr snapToGrid="0">
      <p:cViewPr varScale="1">
        <p:scale>
          <a:sx n="136" d="100"/>
          <a:sy n="136" d="100"/>
        </p:scale>
        <p:origin x="224" y="1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font" Target="fonts/font3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9.fntdata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9df520d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59df520d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SLIDES_API1533238437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SLIDES_API1533238437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9df520d7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59df520d7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59df520d7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59df520d7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9df520d7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9df520d7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9df520d7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9df520d7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SLIDES_API1533238437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SLIDES_API1533238437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SLIDES_API1533238437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SLIDES_API1533238437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SLIDES_API1533238437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SLIDES_API1533238437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9df520d7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9df520d7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SLIDES_API15332384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SLIDES_API15332384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SLIDES_API153323843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SLIDES_API153323843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SLIDES_API153323843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SLIDES_API153323843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59df520d7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59df520d7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SLIDES_API153323843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SLIDES_API153323843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9df520d7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9df520d7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SLIDES_API1533238437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SLIDES_API1533238437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>
  <p:cSld name="TITLE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0568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5"/>
          <p:cNvSpPr>
            <a:spLocks noGrp="1"/>
          </p:cNvSpPr>
          <p:nvPr>
            <p:ph type="pic" idx="2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5" name="Google Shape;65;p15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>
            <a:spLocks noGrp="1"/>
          </p:cNvSpPr>
          <p:nvPr>
            <p:ph type="pic" idx="2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0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2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2575" y="2454150"/>
            <a:ext cx="2701425" cy="26893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642700" y="1717350"/>
            <a:ext cx="68565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0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2">
            <a:alphaModFix/>
          </a:blip>
          <a:srcRect r="49205" b="13464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21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1" name="Google Shape;101;p21"/>
          <p:cNvSpPr txBox="1">
            <a:spLocks noGrp="1"/>
          </p:cNvSpPr>
          <p:nvPr>
            <p:ph type="subTitle" idx="2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02" name="Google Shape;102;p21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1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>
            <a:spLocks noGrp="1"/>
          </p:cNvSpPr>
          <p:nvPr>
            <p:ph type="pic" idx="3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05" name="Google Shape;105;p21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22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>
            <a:spLocks noGrp="1"/>
          </p:cNvSpPr>
          <p:nvPr>
            <p:ph type="pic" idx="3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0" name="Google Shape;120;p23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2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2" name="Google Shape;122;p23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3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>
            <a:spLocks noGrp="1"/>
          </p:cNvSpPr>
          <p:nvPr>
            <p:ph type="pic" idx="4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5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2902137" y="2119803"/>
            <a:ext cx="1623325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3736306" y="1917864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15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3" name="Google Shape;173;p27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5" name="Google Shape;175;p27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20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185" name="Google Shape;185;p28"/>
          <p:cNvGrpSpPr/>
          <p:nvPr/>
        </p:nvGrpSpPr>
        <p:grpSpPr>
          <a:xfrm>
            <a:off x="3095387" y="1241947"/>
            <a:ext cx="2953226" cy="2951755"/>
            <a:chOff x="3102288" y="1429998"/>
            <a:chExt cx="2953226" cy="2951755"/>
          </a:xfrm>
        </p:grpSpPr>
        <p:sp>
          <p:nvSpPr>
            <p:cNvPr id="186" name="Google Shape;186;p28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3102288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91" name="Google Shape;191;p28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2" name="Google Shape;192;p28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3" name="Google Shape;193;p28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4" name="Google Shape;194;p28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195" name="Google Shape;195;p28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  <a:endParaRPr sz="16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196" name="Google Shape;196;p28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Inter"/>
              <a:buChar char="●"/>
              <a:defRPr sz="13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 sz="12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/>
          </p:nvPr>
        </p:nvSpPr>
        <p:spPr>
          <a:xfrm>
            <a:off x="797775" y="150925"/>
            <a:ext cx="7039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ITC6125A1 – Machine Learning &amp; Applications</a:t>
            </a:r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title"/>
          </p:nvPr>
        </p:nvSpPr>
        <p:spPr>
          <a:xfrm>
            <a:off x="84450" y="4259725"/>
            <a:ext cx="34518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Prof.: Dr. Dimitrios Milioris</a:t>
            </a:r>
            <a:endParaRPr sz="2100"/>
          </a:p>
        </p:txBody>
      </p:sp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xfrm>
            <a:off x="5143500" y="3638025"/>
            <a:ext cx="3750300" cy="9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Alkiviadis Kariotis 241735</a:t>
            </a:r>
            <a:endParaRPr sz="2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Konstantinos Margaritis 122451</a:t>
            </a:r>
            <a:endParaRPr sz="2100"/>
          </a:p>
        </p:txBody>
      </p:sp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797775" y="1894475"/>
            <a:ext cx="7039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Mask Detector</a:t>
            </a:r>
            <a:endParaRPr/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05535">
            <a:off x="498850" y="2046800"/>
            <a:ext cx="1479899" cy="147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>
            <a:spLocks noGrp="1"/>
          </p:cNvSpPr>
          <p:nvPr>
            <p:ph type="subTitle" idx="1"/>
          </p:nvPr>
        </p:nvSpPr>
        <p:spPr>
          <a:xfrm>
            <a:off x="1688700" y="12901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Eight Layers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Total parameters</a:t>
            </a:r>
            <a:br>
              <a:rPr lang="en"/>
            </a:br>
            <a:r>
              <a:rPr lang="en"/>
              <a:t>6,573,052</a:t>
            </a:r>
            <a:endParaRPr/>
          </a:p>
        </p:txBody>
      </p:sp>
      <p:sp>
        <p:nvSpPr>
          <p:cNvPr id="265" name="Google Shape;265;p38"/>
          <p:cNvSpPr txBox="1">
            <a:spLocks noGrp="1"/>
          </p:cNvSpPr>
          <p:nvPr>
            <p:ph type="subTitle" idx="3"/>
          </p:nvPr>
        </p:nvSpPr>
        <p:spPr>
          <a:xfrm>
            <a:off x="5831325" y="1001950"/>
            <a:ext cx="3066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data set</a:t>
            </a:r>
            <a:br>
              <a:rPr lang="en"/>
            </a:br>
            <a:r>
              <a:rPr lang="en"/>
              <a:t>1315 images belonging to 2 classes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Test data set</a:t>
            </a:r>
            <a:br>
              <a:rPr lang="en"/>
            </a:br>
            <a:r>
              <a:rPr lang="en"/>
              <a:t>194 images belonging to 2 classes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66" name="Google Shape;266;p38"/>
          <p:cNvSpPr txBox="1">
            <a:spLocks noGrp="1"/>
          </p:cNvSpPr>
          <p:nvPr>
            <p:ph type="subTitle" idx="4"/>
          </p:nvPr>
        </p:nvSpPr>
        <p:spPr>
          <a:xfrm>
            <a:off x="6159750" y="3098375"/>
            <a:ext cx="2984100" cy="18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81 Rotations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 different width shifts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 different height shifts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 different shear shifts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 different zoom shifts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 horizontal flips</a:t>
            </a:r>
            <a:endParaRPr/>
          </a:p>
        </p:txBody>
      </p:sp>
      <p:sp>
        <p:nvSpPr>
          <p:cNvPr id="267" name="Google Shape;267;p3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for Mask Detection</a:t>
            </a:r>
            <a:endParaRPr/>
          </a:p>
        </p:txBody>
      </p:sp>
      <p:sp>
        <p:nvSpPr>
          <p:cNvPr id="268" name="Google Shape;268;p38"/>
          <p:cNvSpPr txBox="1">
            <a:spLocks noGrp="1"/>
          </p:cNvSpPr>
          <p:nvPr>
            <p:ph type="subTitle" idx="4"/>
          </p:nvPr>
        </p:nvSpPr>
        <p:spPr>
          <a:xfrm>
            <a:off x="1688700" y="3525900"/>
            <a:ext cx="2087700" cy="14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Resulting in: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81*3*3*3*3*2=8748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Train: 11,500,820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Test:1,697,112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17" y="2571750"/>
            <a:ext cx="5134408" cy="24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>
            <a:spLocks noGrp="1"/>
          </p:cNvSpPr>
          <p:nvPr>
            <p:ph type="title"/>
          </p:nvPr>
        </p:nvSpPr>
        <p:spPr>
          <a:xfrm>
            <a:off x="1992000" y="283600"/>
            <a:ext cx="25800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the Model</a:t>
            </a:r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subTitle" idx="1"/>
          </p:nvPr>
        </p:nvSpPr>
        <p:spPr>
          <a:xfrm>
            <a:off x="5058444" y="-412894"/>
            <a:ext cx="4187112" cy="55563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4800" algn="l" rtl="0"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dirty="0"/>
              <a:t>A sequential model with </a:t>
            </a:r>
            <a:r>
              <a:rPr lang="en" dirty="0" err="1"/>
              <a:t>Keras</a:t>
            </a:r>
            <a:r>
              <a:rPr lang="en" dirty="0"/>
              <a:t>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dirty="0"/>
              <a:t>Two Conv2D layers were used to extract important features from input images, '</a:t>
            </a:r>
            <a:r>
              <a:rPr lang="en" dirty="0" err="1"/>
              <a:t>relu</a:t>
            </a:r>
            <a:r>
              <a:rPr lang="en" dirty="0"/>
              <a:t>' as an activation function, followed by MaxPooling2D layers, to understand the bigger picture.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dirty="0"/>
              <a:t>A Flatten layer was used to convert the 3D feature maps to 1D feature vectors, and pass input to the fully connected layers.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dirty="0"/>
              <a:t>A Dropout Layer added to help prevent overfitting.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dirty="0"/>
              <a:t>A Dense layer with '</a:t>
            </a:r>
            <a:r>
              <a:rPr lang="en" dirty="0" err="1"/>
              <a:t>relu</a:t>
            </a:r>
            <a:r>
              <a:rPr lang="en" dirty="0"/>
              <a:t>' activation function was used to learn non-linear combinations of features and perform the high level reasoning and final decision.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dirty="0"/>
              <a:t>Final Dense layer with '</a:t>
            </a:r>
            <a:r>
              <a:rPr lang="en" dirty="0" err="1"/>
              <a:t>softmax</a:t>
            </a:r>
            <a:r>
              <a:rPr lang="en" dirty="0"/>
              <a:t>' as activation function was used for outputting class probabilities.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dirty="0"/>
              <a:t>The model was compiled with the Adam optimizer to adjust weights, binary cross-entropy as the loss function, and accuracy as the evaluation metric.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1234800" y="270500"/>
            <a:ext cx="278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281" name="Google Shape;281;p40"/>
          <p:cNvSpPr txBox="1">
            <a:spLocks noGrp="1"/>
          </p:cNvSpPr>
          <p:nvPr>
            <p:ph type="body" idx="1"/>
          </p:nvPr>
        </p:nvSpPr>
        <p:spPr>
          <a:xfrm>
            <a:off x="0" y="2241626"/>
            <a:ext cx="6669900" cy="19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4800" algn="l" rtl="0"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dirty="0"/>
              <a:t>A </a:t>
            </a:r>
            <a:r>
              <a:rPr lang="en" dirty="0" err="1"/>
              <a:t>ModelCheckpoint</a:t>
            </a:r>
            <a:r>
              <a:rPr lang="en" dirty="0"/>
              <a:t> callback was set to store model weights if validation loss improved during training.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dirty="0" err="1"/>
              <a:t>EarlyStopping</a:t>
            </a:r>
            <a:r>
              <a:rPr lang="en" dirty="0"/>
              <a:t> callback was used to prevent overfitting if validation loss did not improve for three epochs.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dirty="0" err="1"/>
              <a:t>ReduceLROnPlateau</a:t>
            </a:r>
            <a:r>
              <a:rPr lang="en" dirty="0"/>
              <a:t> callback was added to reduce the learning rate if validation loss plateaued.</a:t>
            </a:r>
            <a:endParaRPr dirty="0"/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82" name="Google Shape;282;p40"/>
          <p:cNvSpPr txBox="1">
            <a:spLocks noGrp="1"/>
          </p:cNvSpPr>
          <p:nvPr>
            <p:ph type="title"/>
          </p:nvPr>
        </p:nvSpPr>
        <p:spPr>
          <a:xfrm>
            <a:off x="236700" y="2043238"/>
            <a:ext cx="2910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Defining Callbacks</a:t>
            </a:r>
            <a:endParaRPr dirty="0"/>
          </a:p>
        </p:txBody>
      </p:sp>
      <p:sp>
        <p:nvSpPr>
          <p:cNvPr id="283" name="Google Shape;283;p40"/>
          <p:cNvSpPr txBox="1">
            <a:spLocks noGrp="1"/>
          </p:cNvSpPr>
          <p:nvPr>
            <p:ph type="body" idx="1"/>
          </p:nvPr>
        </p:nvSpPr>
        <p:spPr>
          <a:xfrm>
            <a:off x="236700" y="646050"/>
            <a:ext cx="6669900" cy="19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dirty="0"/>
              <a:t>The </a:t>
            </a:r>
            <a:r>
              <a:rPr lang="en" dirty="0" err="1"/>
              <a:t>ImageDataGenerator</a:t>
            </a:r>
            <a:r>
              <a:rPr lang="en" dirty="0"/>
              <a:t> class was used for converting images into batches of preprocessed tensors and for image data augmentation, including rescaling, rotating, shifting, and flipping.</a:t>
            </a:r>
            <a:endParaRPr dirty="0"/>
          </a:p>
          <a:p>
            <a:pPr marL="45720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>
            <a:spLocks noGrp="1"/>
          </p:cNvSpPr>
          <p:nvPr>
            <p:ph type="title"/>
          </p:nvPr>
        </p:nvSpPr>
        <p:spPr>
          <a:xfrm>
            <a:off x="5684650" y="370775"/>
            <a:ext cx="21915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</a:t>
            </a:r>
            <a:endParaRPr/>
          </a:p>
        </p:txBody>
      </p:sp>
      <p:pic>
        <p:nvPicPr>
          <p:cNvPr id="289" name="Google Shape;289;p41"/>
          <p:cNvPicPr preferRelativeResize="0"/>
          <p:nvPr/>
        </p:nvPicPr>
        <p:blipFill rotWithShape="1">
          <a:blip r:embed="rId3">
            <a:alphaModFix/>
          </a:blip>
          <a:srcRect b="2369"/>
          <a:stretch/>
        </p:blipFill>
        <p:spPr>
          <a:xfrm>
            <a:off x="3700258" y="1123667"/>
            <a:ext cx="5365142" cy="3649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99" y="53750"/>
            <a:ext cx="2606645" cy="25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6598" y="2628147"/>
            <a:ext cx="2669628" cy="25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>
            <a:spLocks noGrp="1"/>
          </p:cNvSpPr>
          <p:nvPr>
            <p:ph type="title"/>
          </p:nvPr>
        </p:nvSpPr>
        <p:spPr>
          <a:xfrm>
            <a:off x="1300275" y="270500"/>
            <a:ext cx="3182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for Face Detection</a:t>
            </a:r>
            <a:endParaRPr/>
          </a:p>
        </p:txBody>
      </p:sp>
      <p:sp>
        <p:nvSpPr>
          <p:cNvPr id="297" name="Google Shape;297;p42"/>
          <p:cNvSpPr txBox="1">
            <a:spLocks noGrp="1"/>
          </p:cNvSpPr>
          <p:nvPr>
            <p:ph type="subTitle" idx="1"/>
          </p:nvPr>
        </p:nvSpPr>
        <p:spPr>
          <a:xfrm>
            <a:off x="-484725" y="1199975"/>
            <a:ext cx="7666200" cy="4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914400" lvl="1" indent="-304800" algn="l" rtl="0">
              <a:spcBef>
                <a:spcPts val="120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 sz="1300" dirty="0"/>
              <a:t>Prepared dataset of cropped images of faces and open-source images of random objects</a:t>
            </a:r>
            <a:endParaRPr sz="13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 sz="1300" dirty="0"/>
              <a:t>Assigned labels based on origin folder (1 for positive, 0 for negative)</a:t>
            </a:r>
            <a:endParaRPr sz="13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 sz="1300" dirty="0"/>
              <a:t>Augmented images by shifting, rotating and changing RGB color combinations, generating over 7000 images from around </a:t>
            </a:r>
            <a:r>
              <a:rPr lang="el-GR" sz="1300" dirty="0"/>
              <a:t>3</a:t>
            </a:r>
            <a:r>
              <a:rPr lang="en" sz="1300" dirty="0"/>
              <a:t>0 originals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 sz="1300" dirty="0"/>
              <a:t>Split data into training (80%) and testing (20%) sets</a:t>
            </a:r>
            <a:endParaRPr sz="13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 sz="1300" dirty="0"/>
              <a:t>Reshaped image data to match network input shape, and transformed labels into NumPy arrays</a:t>
            </a:r>
            <a:endParaRPr sz="13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 sz="1300" dirty="0"/>
              <a:t>Model followed same architecture with Mask Detection</a:t>
            </a:r>
            <a:r>
              <a:rPr lang="el-GR" sz="1300" dirty="0"/>
              <a:t>.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 sz="1300" dirty="0"/>
              <a:t>Final layer with sigmoid activation function, suitable for binary classification</a:t>
            </a:r>
            <a:endParaRPr sz="13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 sz="1300" dirty="0"/>
              <a:t>Compiled model with Adam optimizer, binary cross entropy loss, and accuracy as the evaluation metric</a:t>
            </a:r>
            <a:endParaRPr dirty="0"/>
          </a:p>
        </p:txBody>
      </p:sp>
      <p:pic>
        <p:nvPicPr>
          <p:cNvPr id="298" name="Google Shape;298;p42"/>
          <p:cNvPicPr preferRelativeResize="0"/>
          <p:nvPr/>
        </p:nvPicPr>
        <p:blipFill rotWithShape="1">
          <a:blip r:embed="rId3">
            <a:alphaModFix/>
          </a:blip>
          <a:srcRect l="20318" r="-1"/>
          <a:stretch/>
        </p:blipFill>
        <p:spPr>
          <a:xfrm>
            <a:off x="4482975" y="997400"/>
            <a:ext cx="4307323" cy="58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767" r="27762"/>
          <a:stretch/>
        </p:blipFill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</p:spPr>
      </p:pic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5645900" y="3473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Mask Detection</a:t>
            </a:r>
            <a:endParaRPr/>
          </a:p>
        </p:txBody>
      </p:sp>
      <p:sp>
        <p:nvSpPr>
          <p:cNvPr id="305" name="Google Shape;305;p43"/>
          <p:cNvSpPr txBox="1">
            <a:spLocks noGrp="1"/>
          </p:cNvSpPr>
          <p:nvPr>
            <p:ph type="subTitle" idx="1"/>
          </p:nvPr>
        </p:nvSpPr>
        <p:spPr>
          <a:xfrm>
            <a:off x="3461100" y="460300"/>
            <a:ext cx="5449800" cy="4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4800" algn="l" rtl="0"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dirty="0"/>
              <a:t>The code uses computer vision and our models to detect human faces in a real time/live video stream and determine whether they are wearing masks or not.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dirty="0"/>
              <a:t>The script uses OpenCV for image and video processing and TensorFlow for running trained machine learning models.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dirty="0"/>
              <a:t>Processed the incoming video frames and prepare them for the machine learning models. This includes converting images to grayscale, resizing them, and normalizing the pixel values.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 dirty="0"/>
              <a:t>The main method of the class that captures video frames, applies face and mask detection, and visualizes the results on the frames in real-time.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311" name="Google Shape;311;p44"/>
          <p:cNvSpPr txBox="1">
            <a:spLocks noGrp="1"/>
          </p:cNvSpPr>
          <p:nvPr>
            <p:ph type="subTitle" idx="1"/>
          </p:nvPr>
        </p:nvSpPr>
        <p:spPr>
          <a:xfrm>
            <a:off x="0" y="1285050"/>
            <a:ext cx="6856500" cy="3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/>
              <a:t>Rather than employing Haar Cascade, we should further explore the Face Detection Model.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/>
              <a:t>Consider manually annotating about 20 images, utilizing libraries such as LabelMe, labelImg, and RectLabel (despite encountering technical issues).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/>
              <a:t>By using annotation techniques, we can obtain the values of a rectangle that denotes the face, then save both the label and the coordinates - specifically, the top left and bottom right corners.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/>
              <a:t>Once these two coordinates are obtained, we can calculate the width and height of the rectangle.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/>
              <a:t>With this information, we can then use the coordinates alongside the image for the augmentation process.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time 😊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Introduction to Mask Detection - Theory &amp; Techniques</a:t>
            </a:r>
            <a:endParaRPr/>
          </a:p>
        </p:txBody>
      </p:sp>
      <p:sp>
        <p:nvSpPr>
          <p:cNvPr id="211" name="Google Shape;211;p30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Real-time Mask Detection &amp; Future improvements</a:t>
            </a:r>
            <a:endParaRPr/>
          </a:p>
        </p:txBody>
      </p:sp>
      <p:sp>
        <p:nvSpPr>
          <p:cNvPr id="212" name="Google Shape;212;p30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for Mask Detection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for Face Detection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Overview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&amp; Techniques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056800" cy="27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/>
              <a:t>Overview of Convolutional Neural Networks (CNNs)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/>
              <a:t>Basic components of CNNs and their roles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/>
              <a:t>Understanding overfitting in deep learning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/>
              <a:t>Techniques to detect and prevent overfitting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/>
              <a:t>Explanation of Image Data Augmentation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/>
              <a:t>Techniques used in Image Data Augmentation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/>
              <a:t>Benefits of Image Data Augmentation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subTitle" idx="1"/>
          </p:nvPr>
        </p:nvSpPr>
        <p:spPr>
          <a:xfrm>
            <a:off x="632175" y="1913850"/>
            <a:ext cx="6856500" cy="25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/>
              <a:t>CNNs are commonly used for computer vision and classification tasks.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/>
              <a:t>They are a class of neural networks that perform well when it comes to process pixel data.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/>
              <a:t>CNNs can be a hierarchical structure where one convolutional layer follows another, enabling subsequent layers to capture more complex features.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/>
              <a:t>They are considered more efficient for tasks that utilize speech, audio signals, and images.</a:t>
            </a: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Convolutional Neural Networks (CNNs)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951725" y="36140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components of CNNs and their roles</a:t>
            </a:r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1"/>
          </p:nvPr>
        </p:nvSpPr>
        <p:spPr>
          <a:xfrm>
            <a:off x="471600" y="1128400"/>
            <a:ext cx="8200800" cy="3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/>
              <a:t>Convolutional Layer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/>
              <a:t>The core part of a CNN where most computation occurs.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/>
              <a:t>Consists of specific parts like input data, a filter, and a feature map.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/>
              <a:t>Helps to identify the basic features like edges in an image.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/>
              <a:t>Pooling Layer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/>
              <a:t>Responsible for reducing the spatial dimensions of the input.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/>
              <a:t>Utilizes an aggregation function from the kernel to the values within the receptive field.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/>
              <a:t>Two types: Average and Max Pooling.</a:t>
            </a:r>
            <a:endParaRPr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■"/>
            </a:pPr>
            <a:r>
              <a:rPr lang="en"/>
              <a:t>Max Pooling: Extracts the most significant information in terms of amplitude. Helps in reducing overfitting and computational cost.</a:t>
            </a:r>
            <a:endParaRPr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■"/>
            </a:pPr>
            <a:r>
              <a:rPr lang="en"/>
              <a:t>Average Pooling: Takes the average value within the receptive field, providing smoother image features.</a:t>
            </a:r>
            <a:endParaRPr/>
          </a:p>
          <a:p>
            <a:pPr marL="457200" lvl="0" indent="0" algn="l" rtl="0">
              <a:spcBef>
                <a:spcPts val="1500"/>
              </a:spcBef>
              <a:spcAft>
                <a:spcPts val="15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959475" y="36140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components of CNNs and their roles</a:t>
            </a:r>
            <a:endParaRPr/>
          </a:p>
        </p:txBody>
      </p:sp>
      <p:sp>
        <p:nvSpPr>
          <p:cNvPr id="238" name="Google Shape;238;p34"/>
          <p:cNvSpPr txBox="1">
            <a:spLocks noGrp="1"/>
          </p:cNvSpPr>
          <p:nvPr>
            <p:ph type="subTitle" idx="1"/>
          </p:nvPr>
        </p:nvSpPr>
        <p:spPr>
          <a:xfrm>
            <a:off x="1024725" y="499500"/>
            <a:ext cx="7623000" cy="46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/>
              <a:t>Fully Connected (Dense) Layer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/>
              <a:t>Every node in this layer is connected to a node in the previous layer.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/>
              <a:t>Performs the task of classification using the features extracted in previous layers.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/>
              <a:t>Typically uses the softmax activation function for classifying inputs based on probabilities ranging from 0 to 1.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/>
              <a:t>Can capture associations between pairs of features in data points due to the dense interconnections.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/>
              <a:t>Dropout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/>
              <a:t>A regularization technique to reduce overfitting.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/>
              <a:t>Achieved by randomly dropping weights within a certain probability to prevent over-reliance on specific features, promoting more robust learning.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/>
              <a:t>Can be used between any layers.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/>
              <a:t>Flatten Layer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/>
              <a:t>Converts multi-dimensional layer output into a linear format to be fed into a dense layer.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/>
              <a:t>Similar to the Dense layer in the sense that they do not possess weights and primarily serve to transform multidimensional data.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/>
              <a:t>Commonly used before feeding the data into a Multilayer Perceptron (MLP) for classification tasks.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64578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Overfitting in Deep Learning</a:t>
            </a:r>
            <a:endParaRPr/>
          </a:p>
        </p:txBody>
      </p:sp>
      <p:sp>
        <p:nvSpPr>
          <p:cNvPr id="244" name="Google Shape;244;p35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4836000" cy="28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111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Overfitting occurs when the model is overly tailored to the training data (Ying, 2019).</a:t>
            </a:r>
            <a:endParaRPr/>
          </a:p>
          <a:p>
            <a:pPr marL="457200" marR="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happens when the model captures noise or irrelevant patterns, instead of learning generalized underlying patterns.</a:t>
            </a:r>
            <a:endParaRPr/>
          </a:p>
          <a:p>
            <a:pPr marL="457200" marR="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Overfitted models tend to underperform when tested on new and unseen data.</a:t>
            </a:r>
            <a:endParaRPr/>
          </a:p>
          <a:p>
            <a:pPr marL="457200" marR="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Overfitting can be detected using model evaluation techniques like K-fold cross validation.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1182375" y="270500"/>
            <a:ext cx="64578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 to Prevent Overfitting</a:t>
            </a: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subTitle" idx="1"/>
          </p:nvPr>
        </p:nvSpPr>
        <p:spPr>
          <a:xfrm>
            <a:off x="171100" y="714975"/>
            <a:ext cx="6722400" cy="43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/>
              <a:t>Early Stopping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 sz="1300"/>
              <a:t>Stops the training process before the model becomes over-specialized to the training data.</a:t>
            </a:r>
            <a:endParaRPr sz="13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 sz="1300"/>
              <a:t>Helps in preventing overfitting by preserving the model's ability to generalize (Ying, 2019).</a:t>
            </a:r>
            <a:endParaRPr sz="13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/>
              <a:t>Feature Selection or Pruning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 sz="1300"/>
              <a:t>Involves eliminating irrelevant features.</a:t>
            </a:r>
            <a:endParaRPr sz="13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 sz="1300"/>
              <a:t>Aids in preventing overfitting by reducing the model's complexity.</a:t>
            </a:r>
            <a:endParaRPr sz="13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/>
              <a:t>Regularization Techniques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 sz="1300"/>
              <a:t>Used to reduce the influence of irrelevant features.</a:t>
            </a:r>
            <a:endParaRPr sz="13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 sz="1300"/>
              <a:t>These methods impose a penalty on the complexity of the model, encouraging the model to be simpler.</a:t>
            </a:r>
            <a:endParaRPr sz="13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●"/>
            </a:pPr>
            <a:r>
              <a:rPr lang="en"/>
              <a:t>Data Augmentation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 sz="1300"/>
              <a:t>Introduces variations in the training data.</a:t>
            </a:r>
            <a:endParaRPr sz="13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200"/>
              <a:buFont typeface="Roboto"/>
              <a:buChar char="○"/>
            </a:pPr>
            <a:r>
              <a:rPr lang="en" sz="1300"/>
              <a:t>Helps in preventing over-reliance on specific patterns, thereby making the model more robust to new and unseen data (Amazon Web Services, n.d.).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4135125" y="2048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Data Augmentation</a:t>
            </a:r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4114500" cy="1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" b="1" i="1">
                <a:latin typeface="Open Sans"/>
                <a:ea typeface="Open Sans"/>
                <a:cs typeface="Open Sans"/>
                <a:sym typeface="Open Sans"/>
              </a:rPr>
              <a:t>Benefits of Image Data Augmentation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"/>
              <a:t>Introduces diversity, mitigates overfitting, increases the effective dataset size, and enhances model robustness.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57" name="Google Shape;257;p37"/>
          <p:cNvSpPr txBox="1">
            <a:spLocks noGrp="1"/>
          </p:cNvSpPr>
          <p:nvPr>
            <p:ph type="subTitle" idx="2"/>
          </p:nvPr>
        </p:nvSpPr>
        <p:spPr>
          <a:xfrm>
            <a:off x="4678425" y="2726325"/>
            <a:ext cx="3727200" cy="20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" b="1" i="1">
                <a:latin typeface="Open Sans"/>
                <a:ea typeface="Open Sans"/>
                <a:cs typeface="Open Sans"/>
                <a:sym typeface="Open Sans"/>
              </a:rPr>
              <a:t>Techniques used in Image Data Augmentation</a:t>
            </a:r>
            <a:endParaRPr b="1" i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"/>
              <a:t>Position Manipulation: Involves altering image position using scaling, rotation, or flipping.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"/>
              <a:t>Color Manipulations: Adjusts image contrast, brightness, hue, and saturation.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"/>
              <a:t>Cropping, Blurring, and Sharpening: Alters image focus, clarity, or represents non-perfect data.</a:t>
            </a:r>
            <a:endParaRPr/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8" name="Google Shape;258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5734" r="25729"/>
          <a:stretch/>
        </p:blipFill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</p:spPr>
      </p:pic>
      <p:sp>
        <p:nvSpPr>
          <p:cNvPr id="259" name="Google Shape;259;p37"/>
          <p:cNvSpPr txBox="1">
            <a:spLocks noGrp="1"/>
          </p:cNvSpPr>
          <p:nvPr>
            <p:ph type="subTitle" idx="1"/>
          </p:nvPr>
        </p:nvSpPr>
        <p:spPr>
          <a:xfrm>
            <a:off x="4135125" y="931750"/>
            <a:ext cx="42705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 technique used to create varied image in an existing dataset for improving computer vision tasks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ern Monochrome Dark v1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1368</Words>
  <Application>Microsoft Macintosh PowerPoint</Application>
  <PresentationFormat>On-screen Show (16:9)</PresentationFormat>
  <Paragraphs>139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Roboto</vt:lpstr>
      <vt:lpstr>Poppins</vt:lpstr>
      <vt:lpstr>Calibri</vt:lpstr>
      <vt:lpstr>Open Sans</vt:lpstr>
      <vt:lpstr>League Spartan</vt:lpstr>
      <vt:lpstr>League Spartan Medium</vt:lpstr>
      <vt:lpstr>Arial</vt:lpstr>
      <vt:lpstr>Inter</vt:lpstr>
      <vt:lpstr>Open Sans Medium</vt:lpstr>
      <vt:lpstr>Lato Light</vt:lpstr>
      <vt:lpstr>Simple Light</vt:lpstr>
      <vt:lpstr>Modern Monochrome Dark v1</vt:lpstr>
      <vt:lpstr>ITC6125A1 – Machine Learning &amp; Applications</vt:lpstr>
      <vt:lpstr>Presentation Overview</vt:lpstr>
      <vt:lpstr>Theory &amp; Techniques</vt:lpstr>
      <vt:lpstr> Overview of Convolutional Neural Networks (CNNs) </vt:lpstr>
      <vt:lpstr>Basic components of CNNs and their roles</vt:lpstr>
      <vt:lpstr>Basic components of CNNs and their roles</vt:lpstr>
      <vt:lpstr>Understanding Overfitting in Deep Learning</vt:lpstr>
      <vt:lpstr>Techniques to Prevent Overfitting</vt:lpstr>
      <vt:lpstr>Image Data Augmentation</vt:lpstr>
      <vt:lpstr>CNN for Mask Detection</vt:lpstr>
      <vt:lpstr>Defining the Model</vt:lpstr>
      <vt:lpstr>Data Preparation</vt:lpstr>
      <vt:lpstr>Model Training</vt:lpstr>
      <vt:lpstr>CNN for Face Detection</vt:lpstr>
      <vt:lpstr>Real-time Mask Detection</vt:lpstr>
      <vt:lpstr>Future Improvements</vt:lpstr>
      <vt:lpstr>Thank you for your time 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ITC6125A1 – Machine Learning &amp; Applications</dc:title>
  <cp:lastModifiedBy>Alkiviadis Kariotis</cp:lastModifiedBy>
  <cp:revision>6</cp:revision>
  <dcterms:modified xsi:type="dcterms:W3CDTF">2023-07-18T14:53:32Z</dcterms:modified>
</cp:coreProperties>
</file>